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1"/>
  </p:notesMasterIdLst>
  <p:handoutMasterIdLst>
    <p:handoutMasterId r:id="rId12"/>
  </p:handoutMasterIdLst>
  <p:sldIdLst>
    <p:sldId id="362" r:id="rId2"/>
    <p:sldId id="376" r:id="rId3"/>
    <p:sldId id="382" r:id="rId4"/>
    <p:sldId id="366" r:id="rId5"/>
    <p:sldId id="378" r:id="rId6"/>
    <p:sldId id="379" r:id="rId7"/>
    <p:sldId id="380" r:id="rId8"/>
    <p:sldId id="381" r:id="rId9"/>
    <p:sldId id="377" r:id="rId10"/>
  </p:sldIdLst>
  <p:sldSz cx="9144000" cy="6858000" type="screen4x3"/>
  <p:notesSz cx="6669088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3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kler, Karin (ZSL)" initials="WK(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000"/>
    <a:srgbClr val="CCECFF"/>
    <a:srgbClr val="FFFFE0"/>
    <a:srgbClr val="B70017"/>
    <a:srgbClr val="007AC9"/>
    <a:srgbClr val="FFFFCC"/>
    <a:srgbClr val="FFFD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6583" autoAdjust="0"/>
    <p:restoredTop sz="94400" autoAdjust="0"/>
  </p:normalViewPr>
  <p:slideViewPr>
    <p:cSldViewPr>
      <p:cViewPr varScale="1">
        <p:scale>
          <a:sx n="68" d="100"/>
          <a:sy n="68" d="100"/>
        </p:scale>
        <p:origin x="84" y="306"/>
      </p:cViewPr>
      <p:guideLst>
        <p:guide orient="horz" pos="193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4026" y="108"/>
      </p:cViewPr>
      <p:guideLst>
        <p:guide orient="horz" pos="311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E7422-6A7D-41F0-AD45-8BD200FC14C2}" type="datetimeFigureOut">
              <a:rPr lang="de-DE" smtClean="0"/>
              <a:t>15.03.2020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86B813-37FB-4258-877A-69A0502C1A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2106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766AF-C2E5-498A-8780-88CCD884FEB9}" type="datetimeFigureOut">
              <a:rPr lang="de-DE" smtClean="0"/>
              <a:t>15.03.2020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1CA67-D061-429F-B186-15D98BBFE4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2237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Abgerundetes Rechtec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 userDrawn="1"/>
        </p:nvSpPr>
        <p:spPr>
          <a:xfrm>
            <a:off x="0" y="3650400"/>
            <a:ext cx="9144001" cy="244800"/>
          </a:xfrm>
          <a:prstGeom prst="rect">
            <a:avLst/>
          </a:prstGeom>
          <a:solidFill>
            <a:srgbClr val="B8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 hasCustomPrompt="1"/>
          </p:nvPr>
        </p:nvSpPr>
        <p:spPr>
          <a:xfrm>
            <a:off x="457200" y="2132856"/>
            <a:ext cx="8333557" cy="1470025"/>
          </a:xfrm>
        </p:spPr>
        <p:txBody>
          <a:bodyPr anchor="b">
            <a:noAutofit/>
          </a:bodyPr>
          <a:lstStyle>
            <a:lvl1pPr algn="l">
              <a:defRPr sz="4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0" lang="de-DE" dirty="0"/>
              <a:t>Titel der gesamten Präsentation durch Klicken bearbeiten</a:t>
            </a:r>
            <a:endParaRPr kumimoji="0" lang="en-US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 hasCustomPrompt="1"/>
          </p:nvPr>
        </p:nvSpPr>
        <p:spPr>
          <a:xfrm>
            <a:off x="478563" y="3901087"/>
            <a:ext cx="4931619" cy="1690138"/>
          </a:xfrm>
        </p:spPr>
        <p:txBody>
          <a:bodyPr>
            <a:normAutofit/>
          </a:bodyPr>
          <a:lstStyle>
            <a:lvl1pPr marL="64008" indent="0" algn="l">
              <a:buNone/>
              <a:defRPr sz="24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dirty="0"/>
              <a:t>Anlass der Präsentation</a:t>
            </a:r>
            <a:br>
              <a:rPr kumimoji="0" lang="de-DE" dirty="0"/>
            </a:br>
            <a:r>
              <a:rPr kumimoji="0" lang="de-DE" dirty="0"/>
              <a:t>Name des/der Vortragenden </a:t>
            </a:r>
            <a:endParaRPr kumimoji="0" lang="en-US" dirty="0"/>
          </a:p>
        </p:txBody>
      </p:sp>
      <p:sp>
        <p:nvSpPr>
          <p:cNvPr id="20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457200" y="5949280"/>
            <a:ext cx="2700000" cy="3600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www.zsl-bw.de</a:t>
            </a:r>
          </a:p>
        </p:txBody>
      </p:sp>
      <p:sp>
        <p:nvSpPr>
          <p:cNvPr id="21" name="Datumsplatzhalter 13"/>
          <p:cNvSpPr>
            <a:spLocks noGrp="1"/>
          </p:cNvSpPr>
          <p:nvPr>
            <p:ph type="dt" sz="half" idx="2"/>
          </p:nvPr>
        </p:nvSpPr>
        <p:spPr>
          <a:xfrm>
            <a:off x="7914363" y="5949280"/>
            <a:ext cx="886737" cy="3600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217CD7-B80F-41AC-80A1-96685E759953}" type="datetime1">
              <a:rPr lang="de-DE" smtClean="0"/>
              <a:t>15.03.2020</a:t>
            </a:fld>
            <a:endParaRPr lang="de-DE" dirty="0"/>
          </a:p>
        </p:txBody>
      </p:sp>
      <p:pic>
        <p:nvPicPr>
          <p:cNvPr id="29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450000"/>
            <a:ext cx="437236" cy="5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" t="15720" r="6807" b="15910"/>
          <a:stretch/>
        </p:blipFill>
        <p:spPr>
          <a:xfrm>
            <a:off x="7051494" y="450000"/>
            <a:ext cx="1715609" cy="597600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6800"/>
            <a:ext cx="8229600" cy="4032448"/>
          </a:xfrm>
        </p:spPr>
        <p:txBody>
          <a:bodyPr/>
          <a:lstStyle/>
          <a:p>
            <a:pPr lvl="0" eaLnBrk="1" latinLnBrk="0" hangingPunct="1"/>
            <a:r>
              <a:rPr lang="de-DE" dirty="0"/>
              <a:t>Textmasterformat bearbeiten</a:t>
            </a:r>
          </a:p>
          <a:p>
            <a:pPr lvl="1" eaLnBrk="1" latinLnBrk="0" hangingPunct="1"/>
            <a:r>
              <a:rPr lang="de-DE" dirty="0"/>
              <a:t>Zweite Ebene</a:t>
            </a:r>
          </a:p>
          <a:p>
            <a:pPr lvl="2" eaLnBrk="1" latinLnBrk="0" hangingPunct="1"/>
            <a:r>
              <a:rPr lang="de-DE" dirty="0"/>
              <a:t>Dritte Ebene</a:t>
            </a:r>
          </a:p>
          <a:p>
            <a:pPr lvl="3" eaLnBrk="1" latinLnBrk="0" hangingPunct="1"/>
            <a:r>
              <a:rPr lang="de-DE" dirty="0"/>
              <a:t>Vierte Ebene</a:t>
            </a:r>
          </a:p>
          <a:p>
            <a:pPr lvl="4" eaLnBrk="1" latinLnBrk="0" hangingPunct="1"/>
            <a:r>
              <a:rPr lang="de-DE" dirty="0"/>
              <a:t>Fünfte Ebene</a:t>
            </a:r>
            <a:endParaRPr kumimoji="0" lang="en-US" dirty="0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</p:spTree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846800"/>
            <a:ext cx="4038600" cy="40324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8200" y="1846800"/>
            <a:ext cx="4038600" cy="40324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dirty="0"/>
              <a:t>Textmasterformat bearbeiten </a:t>
            </a:r>
          </a:p>
          <a:p>
            <a:pPr lvl="1" eaLnBrk="1" latinLnBrk="0" hangingPunct="1"/>
            <a:r>
              <a:rPr lang="de-DE" dirty="0"/>
              <a:t>Zweite Ebene</a:t>
            </a:r>
          </a:p>
          <a:p>
            <a:pPr lvl="2" eaLnBrk="1" latinLnBrk="0" hangingPunct="1"/>
            <a:r>
              <a:rPr lang="de-DE" dirty="0"/>
              <a:t>Dritte Ebene</a:t>
            </a:r>
          </a:p>
          <a:p>
            <a:pPr lvl="3" eaLnBrk="1" latinLnBrk="0" hangingPunct="1"/>
            <a:r>
              <a:rPr lang="de-DE" dirty="0"/>
              <a:t>Vierte Ebene</a:t>
            </a:r>
          </a:p>
          <a:p>
            <a:pPr lvl="4" eaLnBrk="1" latinLnBrk="0" hangingPunct="1"/>
            <a:r>
              <a:rPr lang="de-DE" dirty="0"/>
              <a:t>Fünfte Ebene</a:t>
            </a:r>
            <a:endParaRPr kumimoji="0" lang="en-US" dirty="0"/>
          </a:p>
        </p:txBody>
      </p:sp>
      <p:sp>
        <p:nvSpPr>
          <p:cNvPr id="10" name="Titelplatzhalter 21"/>
          <p:cNvSpPr txBox="1">
            <a:spLocks/>
          </p:cNvSpPr>
          <p:nvPr userDrawn="1"/>
        </p:nvSpPr>
        <p:spPr>
          <a:xfrm>
            <a:off x="457200" y="562000"/>
            <a:ext cx="8229600" cy="106680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3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</p:spTree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4032000" cy="457200"/>
          </a:xfrm>
          <a:solidFill>
            <a:schemeClr val="accent1">
              <a:alpha val="25000"/>
            </a:schemeClr>
          </a:solidFill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20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4008" y="1844824"/>
            <a:ext cx="4032000" cy="457200"/>
          </a:xfrm>
          <a:solidFill>
            <a:schemeClr val="accent1">
              <a:alpha val="25000"/>
            </a:schemeClr>
          </a:solidFill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20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67544" y="2348880"/>
            <a:ext cx="4032000" cy="3528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4008" y="2348880"/>
            <a:ext cx="4032000" cy="35283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</p:spTree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41542849"/>
      </p:ext>
    </p:extLst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4088" y="764704"/>
            <a:ext cx="3383280" cy="792088"/>
          </a:xfrm>
        </p:spPr>
        <p:txBody>
          <a:bodyPr anchor="b">
            <a:noAutofit/>
          </a:bodyPr>
          <a:lstStyle>
            <a:lvl1pPr algn="l">
              <a:buNone/>
              <a:defRPr sz="2400" b="1"/>
            </a:lvl1pPr>
          </a:lstStyle>
          <a:p>
            <a:r>
              <a:rPr kumimoji="0" lang="de-DE"/>
              <a:t>Titelmasterformat durch Klicken bearbeiten</a:t>
            </a:r>
            <a:endParaRPr kumimoji="0"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5364088" y="1628801"/>
            <a:ext cx="3383280" cy="4248472"/>
          </a:xfrm>
        </p:spPr>
        <p:txBody>
          <a:bodyPr>
            <a:normAutofit/>
          </a:bodyPr>
          <a:lstStyle>
            <a:lvl1pPr marL="9144" indent="0">
              <a:buNone/>
              <a:defRPr sz="20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467544" y="764704"/>
            <a:ext cx="4787208" cy="5112568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 dirty="0"/>
          </a:p>
        </p:txBody>
      </p:sp>
    </p:spTree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8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562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700808"/>
            <a:ext cx="8229600" cy="40324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dirty="0"/>
              <a:t>Textmasterformat bearbeiten</a:t>
            </a:r>
          </a:p>
          <a:p>
            <a:pPr lvl="1" eaLnBrk="1" latinLnBrk="0" hangingPunct="1"/>
            <a:r>
              <a:rPr kumimoji="0" lang="de-DE" dirty="0"/>
              <a:t>Zweite Ebene</a:t>
            </a:r>
          </a:p>
          <a:p>
            <a:pPr lvl="2" eaLnBrk="1" latinLnBrk="0" hangingPunct="1"/>
            <a:r>
              <a:rPr kumimoji="0" lang="de-DE" dirty="0"/>
              <a:t>Dritte Ebene</a:t>
            </a:r>
          </a:p>
          <a:p>
            <a:pPr lvl="3" eaLnBrk="1" latinLnBrk="0" hangingPunct="1"/>
            <a:r>
              <a:rPr kumimoji="0" lang="de-DE" dirty="0"/>
              <a:t>Vierte Ebene</a:t>
            </a:r>
          </a:p>
          <a:p>
            <a:pPr lvl="4" eaLnBrk="1" latinLnBrk="0" hangingPunct="1"/>
            <a:r>
              <a:rPr kumimoji="0" lang="de-DE" dirty="0"/>
              <a:t>Fünfte Ebene</a:t>
            </a:r>
            <a:endParaRPr kumimoji="0" lang="en-US" dirty="0"/>
          </a:p>
        </p:txBody>
      </p:sp>
      <p:pic>
        <p:nvPicPr>
          <p:cNvPr id="17" name="Grafik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219" y="5985280"/>
            <a:ext cx="263395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6" t="15999" r="10397" b="15999"/>
          <a:stretch/>
        </p:blipFill>
        <p:spPr>
          <a:xfrm>
            <a:off x="8047357" y="5985280"/>
            <a:ext cx="661255" cy="36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8" r:id="rId3"/>
    <p:sldLayoutId id="2147483679" r:id="rId4"/>
    <p:sldLayoutId id="2147483686" r:id="rId5"/>
    <p:sldLayoutId id="2147483681" r:id="rId6"/>
    <p:sldLayoutId id="2147483682" r:id="rId7"/>
  </p:sldLayoutIdLst>
  <p:transition>
    <p:pull dir="r"/>
  </p:transition>
  <p:hf sldNum="0"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1">
              <a:lumMod val="75000"/>
              <a:lumOff val="25000"/>
            </a:schemeClr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58368" indent="-246888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23544" indent="-219456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79576" indent="-201168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89888" indent="-182880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1412776"/>
            <a:ext cx="8333557" cy="1690138"/>
          </a:xfrm>
        </p:spPr>
        <p:txBody>
          <a:bodyPr/>
          <a:lstStyle/>
          <a:p>
            <a:pPr algn="ctr"/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Kurzanleitung</a:t>
            </a:r>
            <a:b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Material in den Kurs einstellen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94760" y="4259142"/>
            <a:ext cx="8178522" cy="2194194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Schritte:</a:t>
            </a:r>
          </a:p>
          <a:p>
            <a:pPr marL="447675"/>
            <a:r>
              <a:rPr lang="de-DE" dirty="0"/>
              <a:t>	Kursraum auswählen</a:t>
            </a:r>
          </a:p>
          <a:p>
            <a:pPr marL="447675"/>
            <a:r>
              <a:rPr lang="de-DE" dirty="0"/>
              <a:t>	Bearbeiten einschalten</a:t>
            </a:r>
          </a:p>
          <a:p>
            <a:pPr marL="447675"/>
            <a:r>
              <a:rPr lang="de-DE" dirty="0"/>
              <a:t>	Datei per </a:t>
            </a:r>
            <a:r>
              <a:rPr lang="de-DE" dirty="0" err="1"/>
              <a:t>drag</a:t>
            </a:r>
            <a:r>
              <a:rPr lang="de-DE" dirty="0"/>
              <a:t> &amp; </a:t>
            </a:r>
            <a:r>
              <a:rPr lang="de-DE" dirty="0" err="1"/>
              <a:t>drop</a:t>
            </a:r>
            <a:r>
              <a:rPr lang="de-DE" dirty="0"/>
              <a:t> einstellen</a:t>
            </a:r>
          </a:p>
          <a:p>
            <a:pPr marL="447675"/>
            <a:r>
              <a:rPr lang="de-DE" dirty="0"/>
              <a:t>	(alternativ) Material anlegen</a:t>
            </a:r>
          </a:p>
          <a:p>
            <a:pPr marL="447675"/>
            <a:r>
              <a:rPr lang="de-DE" dirty="0"/>
              <a:t>	Bearbeiten ausschalten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www.zsl-bw.de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6217CD7-B80F-41AC-80A1-96685E759953}" type="datetime1">
              <a:rPr lang="de-DE" smtClean="0"/>
              <a:t>15.03.2020</a:t>
            </a:fld>
            <a:endParaRPr lang="de-DE" dirty="0"/>
          </a:p>
        </p:txBody>
      </p:sp>
      <p:pic>
        <p:nvPicPr>
          <p:cNvPr id="7" name="Grafik 6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E29FF051-D1D5-44D0-8BDB-9B9367707AF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471" y="692696"/>
            <a:ext cx="42291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36940"/>
      </p:ext>
    </p:extLst>
  </p:cSld>
  <p:clrMapOvr>
    <a:masterClrMapping/>
  </p:clrMapOvr>
  <p:transition>
    <p:pull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846800"/>
            <a:ext cx="8229600" cy="201424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de-DE" b="1" dirty="0"/>
              <a:t>Nach der Anmeldung auf der Moodle-Plattform finden Sie auf dem „Dashboard“ alle Kurse, in die Sie eingeschrieben sind.</a:t>
            </a:r>
            <a:endParaRPr lang="de-DE" dirty="0"/>
          </a:p>
          <a:p>
            <a:pPr lvl="0"/>
            <a:r>
              <a:rPr lang="de-DE" dirty="0"/>
              <a:t>Z.B.: Klasse 10a, Lehrerzimmer,…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Kursraum auswählen</a:t>
            </a:r>
          </a:p>
        </p:txBody>
      </p:sp>
      <p:pic>
        <p:nvPicPr>
          <p:cNvPr id="4" name="Grafik 3" descr="Ein Bild, das Screenshot enthält.&#10;&#10;Automatisch generierte Beschreibung">
            <a:extLst>
              <a:ext uri="{FF2B5EF4-FFF2-40B4-BE49-F238E27FC236}">
                <a16:creationId xmlns:a16="http://schemas.microsoft.com/office/drawing/2014/main" xmlns="" id="{2F9D430F-C590-4F5C-BF5A-64E511B88E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54516"/>
            <a:ext cx="6984776" cy="304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67537"/>
      </p:ext>
    </p:extLst>
  </p:cSld>
  <p:clrMapOvr>
    <a:masterClrMapping/>
  </p:clrMapOvr>
  <p:transition>
    <p:pull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846800"/>
            <a:ext cx="8229600" cy="482256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de-DE" b="1" dirty="0"/>
              <a:t>Durch einen Klick auf den Namen oder das Bild des Kursraumes gelangen Sie in den Kurs.</a:t>
            </a:r>
          </a:p>
          <a:p>
            <a:pPr marL="109728" indent="0">
              <a:buNone/>
            </a:pPr>
            <a:endParaRPr lang="de-DE" b="1" dirty="0"/>
          </a:p>
          <a:p>
            <a:pPr marL="109728" indent="0">
              <a:buNone/>
            </a:pPr>
            <a:endParaRPr lang="de-DE" b="1" dirty="0"/>
          </a:p>
          <a:p>
            <a:pPr marL="109728" indent="0">
              <a:buNone/>
            </a:pPr>
            <a:endParaRPr lang="de-DE" b="1" dirty="0"/>
          </a:p>
          <a:p>
            <a:pPr marL="109728" indent="0">
              <a:buNone/>
            </a:pPr>
            <a:endParaRPr lang="de-DE" b="1" dirty="0"/>
          </a:p>
          <a:p>
            <a:pPr marL="109728" indent="0">
              <a:buNone/>
            </a:pPr>
            <a:endParaRPr lang="de-DE" b="1" dirty="0"/>
          </a:p>
          <a:p>
            <a:pPr marL="109728" indent="0">
              <a:buNone/>
            </a:pPr>
            <a:endParaRPr lang="de-DE" b="1" dirty="0"/>
          </a:p>
          <a:p>
            <a:pPr marL="109728" indent="0">
              <a:buNone/>
            </a:pPr>
            <a:r>
              <a:rPr lang="de-DE" b="1" dirty="0"/>
              <a:t>Achten Sie darauf, dass Sie als Trainer in den Kurs eingeschrieben sind!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Kursraum auswählen</a:t>
            </a:r>
          </a:p>
        </p:txBody>
      </p:sp>
      <p:pic>
        <p:nvPicPr>
          <p:cNvPr id="4" name="Grafik 3" descr="Ein Bild, das Screenshot enthält.&#10;&#10;Automatisch generierte Beschreibung">
            <a:extLst>
              <a:ext uri="{FF2B5EF4-FFF2-40B4-BE49-F238E27FC236}">
                <a16:creationId xmlns:a16="http://schemas.microsoft.com/office/drawing/2014/main" xmlns="" id="{2F9D430F-C590-4F5C-BF5A-64E511B88E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1" t="44052"/>
          <a:stretch/>
        </p:blipFill>
        <p:spPr>
          <a:xfrm>
            <a:off x="611561" y="2780928"/>
            <a:ext cx="7436614" cy="2232248"/>
          </a:xfrm>
          <a:prstGeom prst="rect">
            <a:avLst/>
          </a:prstGeom>
        </p:spPr>
      </p:pic>
      <p:sp>
        <p:nvSpPr>
          <p:cNvPr id="5" name="Pfeil: nach links 4">
            <a:extLst>
              <a:ext uri="{FF2B5EF4-FFF2-40B4-BE49-F238E27FC236}">
                <a16:creationId xmlns:a16="http://schemas.microsoft.com/office/drawing/2014/main" xmlns="" id="{118EAB2F-2764-49A5-B53B-E1DE7CCF0093}"/>
              </a:ext>
            </a:extLst>
          </p:cNvPr>
          <p:cNvSpPr/>
          <p:nvPr/>
        </p:nvSpPr>
        <p:spPr>
          <a:xfrm rot="879237">
            <a:off x="1616808" y="4419687"/>
            <a:ext cx="1296144" cy="144016"/>
          </a:xfrm>
          <a:prstGeom prst="leftArrow">
            <a:avLst/>
          </a:prstGeom>
          <a:solidFill>
            <a:srgbClr val="B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: nach links 5">
            <a:extLst>
              <a:ext uri="{FF2B5EF4-FFF2-40B4-BE49-F238E27FC236}">
                <a16:creationId xmlns:a16="http://schemas.microsoft.com/office/drawing/2014/main" xmlns="" id="{8D70F3E1-C605-492E-B18C-102EFD4C705B}"/>
              </a:ext>
            </a:extLst>
          </p:cNvPr>
          <p:cNvSpPr/>
          <p:nvPr/>
        </p:nvSpPr>
        <p:spPr>
          <a:xfrm rot="20282313">
            <a:off x="2391662" y="3234095"/>
            <a:ext cx="1296144" cy="144016"/>
          </a:xfrm>
          <a:prstGeom prst="leftArrow">
            <a:avLst/>
          </a:prstGeom>
          <a:solidFill>
            <a:srgbClr val="B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640660"/>
      </p:ext>
    </p:extLst>
  </p:cSld>
  <p:clrMapOvr>
    <a:masterClrMapping/>
  </p:clrMapOvr>
  <p:transition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7"/>
            <a:ext cx="8229600" cy="864096"/>
          </a:xfrm>
        </p:spPr>
        <p:txBody>
          <a:bodyPr/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Bearbeiten einschalten</a:t>
            </a:r>
          </a:p>
        </p:txBody>
      </p:sp>
      <p:sp>
        <p:nvSpPr>
          <p:cNvPr id="7" name="Inhaltsplatzhalter 1">
            <a:extLst>
              <a:ext uri="{FF2B5EF4-FFF2-40B4-BE49-F238E27FC236}">
                <a16:creationId xmlns:a16="http://schemas.microsoft.com/office/drawing/2014/main" xmlns="" id="{B800F23A-F6AF-495F-A5E8-F71F10B6A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6800"/>
            <a:ext cx="8229600" cy="131547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de-DE" b="1" dirty="0"/>
              <a:t>Rechts oben „Bearbeiten einschalten“ anklicken</a:t>
            </a:r>
            <a:endParaRPr lang="de-DE" dirty="0"/>
          </a:p>
          <a:p>
            <a:pPr lvl="0"/>
            <a:r>
              <a:rPr lang="de-DE" dirty="0"/>
              <a:t>Je nach Moodle-Version und Design kann diese Funktion anders aussehen. Z.B.:</a:t>
            </a:r>
          </a:p>
        </p:txBody>
      </p:sp>
      <p:pic>
        <p:nvPicPr>
          <p:cNvPr id="9" name="Grafik 8" descr="Ein Bild, das Screenshot enthält.&#10;&#10;Automatisch generierte Beschreibung">
            <a:extLst>
              <a:ext uri="{FF2B5EF4-FFF2-40B4-BE49-F238E27FC236}">
                <a16:creationId xmlns:a16="http://schemas.microsoft.com/office/drawing/2014/main" xmlns="" id="{46319EFA-E149-4D7E-8E93-0A2C3E5D9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0" y="3240000"/>
            <a:ext cx="2171888" cy="345215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8BFBBA76-DA0E-43D5-8970-D239DAA7D5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0" y="3240000"/>
            <a:ext cx="1813717" cy="533446"/>
          </a:xfrm>
          <a:prstGeom prst="rect">
            <a:avLst/>
          </a:prstGeom>
        </p:spPr>
      </p:pic>
      <p:sp>
        <p:nvSpPr>
          <p:cNvPr id="12" name="Inhaltsplatzhalter 1">
            <a:extLst>
              <a:ext uri="{FF2B5EF4-FFF2-40B4-BE49-F238E27FC236}">
                <a16:creationId xmlns:a16="http://schemas.microsoft.com/office/drawing/2014/main" xmlns="" id="{8DC8E245-8FBD-481D-89DD-F64D1FB5D334}"/>
              </a:ext>
            </a:extLst>
          </p:cNvPr>
          <p:cNvSpPr txBox="1">
            <a:spLocks/>
          </p:cNvSpPr>
          <p:nvPr/>
        </p:nvSpPr>
        <p:spPr>
          <a:xfrm>
            <a:off x="467544" y="3429000"/>
            <a:ext cx="8229600" cy="24482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  <a:p>
            <a:r>
              <a:rPr lang="de-DE" dirty="0"/>
              <a:t>Diese Funktion ist nur 					     für die Rolle „Trainer“ sichtbar!</a:t>
            </a:r>
          </a:p>
        </p:txBody>
      </p:sp>
      <p:sp>
        <p:nvSpPr>
          <p:cNvPr id="13" name="Pfeil: nach links 12">
            <a:extLst>
              <a:ext uri="{FF2B5EF4-FFF2-40B4-BE49-F238E27FC236}">
                <a16:creationId xmlns:a16="http://schemas.microsoft.com/office/drawing/2014/main" xmlns="" id="{2EBB73FB-9119-4AD5-9E54-215F7019C98A}"/>
              </a:ext>
            </a:extLst>
          </p:cNvPr>
          <p:cNvSpPr/>
          <p:nvPr/>
        </p:nvSpPr>
        <p:spPr>
          <a:xfrm>
            <a:off x="6732240" y="3933056"/>
            <a:ext cx="1296144" cy="144016"/>
          </a:xfrm>
          <a:prstGeom prst="leftArrow">
            <a:avLst/>
          </a:prstGeom>
          <a:solidFill>
            <a:srgbClr val="B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0316916"/>
      </p:ext>
    </p:extLst>
  </p:cSld>
  <p:clrMapOvr>
    <a:masterClrMapping/>
  </p:clrMapOvr>
  <p:transition>
    <p:pull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846800"/>
            <a:ext cx="8229600" cy="93412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de-DE" b="1" dirty="0"/>
              <a:t>Datei im Explorer auswählen und in die unterste Zeile des Themas im Moodle-Kursraum ziehen: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Datei per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drag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drop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einstellen</a:t>
            </a:r>
          </a:p>
        </p:txBody>
      </p:sp>
      <p:pic>
        <p:nvPicPr>
          <p:cNvPr id="4" name="Dateien hochladen drag drop">
            <a:hlinkClick r:id="" action="ppaction://media"/>
            <a:extLst>
              <a:ext uri="{FF2B5EF4-FFF2-40B4-BE49-F238E27FC236}">
                <a16:creationId xmlns:a16="http://schemas.microsoft.com/office/drawing/2014/main" xmlns="" id="{CFD38B87-D752-4B0E-A3A8-4F895D86781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-265" t="7447" r="2875" b="5054"/>
          <a:stretch/>
        </p:blipFill>
        <p:spPr>
          <a:xfrm>
            <a:off x="1115616" y="2780928"/>
            <a:ext cx="6696744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48509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1">
            <a:extLst>
              <a:ext uri="{FF2B5EF4-FFF2-40B4-BE49-F238E27FC236}">
                <a16:creationId xmlns:a16="http://schemas.microsoft.com/office/drawing/2014/main" xmlns="" id="{CC17419D-3435-4A06-8222-6326EDDA29FC}"/>
              </a:ext>
            </a:extLst>
          </p:cNvPr>
          <p:cNvSpPr txBox="1">
            <a:spLocks/>
          </p:cNvSpPr>
          <p:nvPr/>
        </p:nvSpPr>
        <p:spPr>
          <a:xfrm>
            <a:off x="457200" y="1844824"/>
            <a:ext cx="8229600" cy="46085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Arial" pitchFamily="34" charset="0"/>
              <a:buNone/>
            </a:pPr>
            <a:r>
              <a:rPr lang="de-DE" b="1" dirty="0"/>
              <a:t>Im Thema auf „+ Material oder Aktivität anlegen“ klicken</a:t>
            </a:r>
            <a:endParaRPr lang="de-DE" dirty="0"/>
          </a:p>
          <a:p>
            <a:endParaRPr lang="de-DE" dirty="0"/>
          </a:p>
          <a:p>
            <a:r>
              <a:rPr lang="de-DE" dirty="0"/>
              <a:t>Im neuen Fenster nach unten scrollen</a:t>
            </a:r>
          </a:p>
          <a:p>
            <a:r>
              <a:rPr lang="de-DE" dirty="0"/>
              <a:t>„Datei“ auswählen und „Hinzufügen“ klicken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Im nächsten Fenster Material benennen und hochladen</a:t>
            </a:r>
          </a:p>
          <a:p>
            <a:r>
              <a:rPr lang="de-DE" dirty="0"/>
              <a:t>Speichern und zurück zum Kurs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Material anlegen</a:t>
            </a:r>
          </a:p>
        </p:txBody>
      </p:sp>
      <p:pic>
        <p:nvPicPr>
          <p:cNvPr id="9" name="Grafik 8" descr="Ein Bild, das sitzend, Katze, orange, haltend enthält.&#10;&#10;Automatisch generierte Beschreibung">
            <a:extLst>
              <a:ext uri="{FF2B5EF4-FFF2-40B4-BE49-F238E27FC236}">
                <a16:creationId xmlns:a16="http://schemas.microsoft.com/office/drawing/2014/main" xmlns="" id="{FBF1983E-E393-46FC-A53F-C6CCBBE7E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348880"/>
            <a:ext cx="3433791" cy="576064"/>
          </a:xfrm>
          <a:prstGeom prst="rect">
            <a:avLst/>
          </a:prstGeom>
        </p:spPr>
      </p:pic>
      <p:pic>
        <p:nvPicPr>
          <p:cNvPr id="10" name="Grafik 9" descr="Ein Bild, das Screenshot enthält.&#10;&#10;Automatisch generierte Beschreibung">
            <a:extLst>
              <a:ext uri="{FF2B5EF4-FFF2-40B4-BE49-F238E27FC236}">
                <a16:creationId xmlns:a16="http://schemas.microsoft.com/office/drawing/2014/main" xmlns="" id="{0F9B0434-44E7-4E35-9998-3736A6AACE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" t="71845" r="81699" b="21788"/>
          <a:stretch/>
        </p:blipFill>
        <p:spPr>
          <a:xfrm>
            <a:off x="951026" y="3861048"/>
            <a:ext cx="1244710" cy="792088"/>
          </a:xfrm>
          <a:prstGeom prst="rect">
            <a:avLst/>
          </a:prstGeom>
        </p:spPr>
      </p:pic>
      <p:pic>
        <p:nvPicPr>
          <p:cNvPr id="11" name="Grafik 10" descr="Ein Bild, das Screenshot enthält.&#10;&#10;Automatisch generierte Beschreibung">
            <a:extLst>
              <a:ext uri="{FF2B5EF4-FFF2-40B4-BE49-F238E27FC236}">
                <a16:creationId xmlns:a16="http://schemas.microsoft.com/office/drawing/2014/main" xmlns="" id="{80046890-8567-4DF4-898A-010CE1B30C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43" t="92894" r="23252" b="1390"/>
          <a:stretch/>
        </p:blipFill>
        <p:spPr>
          <a:xfrm>
            <a:off x="4067944" y="3861048"/>
            <a:ext cx="187220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832993"/>
      </p:ext>
    </p:extLst>
  </p:cSld>
  <p:clrMapOvr>
    <a:masterClrMapping/>
  </p:clrMapOvr>
  <p:transition>
    <p:pull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Material anlegen</a:t>
            </a:r>
          </a:p>
        </p:txBody>
      </p:sp>
      <p:pic>
        <p:nvPicPr>
          <p:cNvPr id="4" name="Grafik 3" descr="Ein Bild, das Screenshot enthält.&#10;&#10;Automatisch generierte Beschreibung">
            <a:extLst>
              <a:ext uri="{FF2B5EF4-FFF2-40B4-BE49-F238E27FC236}">
                <a16:creationId xmlns:a16="http://schemas.microsoft.com/office/drawing/2014/main" xmlns="" id="{A3B76264-76EC-48A7-A769-3125F20A3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01" y="1628800"/>
            <a:ext cx="3352998" cy="5038592"/>
          </a:xfrm>
          <a:prstGeom prst="rect">
            <a:avLst/>
          </a:prstGeom>
        </p:spPr>
      </p:pic>
      <p:sp>
        <p:nvSpPr>
          <p:cNvPr id="7" name="Pfeil: nach links 6">
            <a:extLst>
              <a:ext uri="{FF2B5EF4-FFF2-40B4-BE49-F238E27FC236}">
                <a16:creationId xmlns:a16="http://schemas.microsoft.com/office/drawing/2014/main" xmlns="" id="{EEE410BD-1D09-4734-A342-D51D6E11C818}"/>
              </a:ext>
            </a:extLst>
          </p:cNvPr>
          <p:cNvSpPr/>
          <p:nvPr/>
        </p:nvSpPr>
        <p:spPr>
          <a:xfrm flipH="1">
            <a:off x="1575192" y="5301208"/>
            <a:ext cx="1296144" cy="144016"/>
          </a:xfrm>
          <a:prstGeom prst="leftArrow">
            <a:avLst/>
          </a:prstGeom>
          <a:solidFill>
            <a:srgbClr val="B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: nach links 7">
            <a:extLst>
              <a:ext uri="{FF2B5EF4-FFF2-40B4-BE49-F238E27FC236}">
                <a16:creationId xmlns:a16="http://schemas.microsoft.com/office/drawing/2014/main" xmlns="" id="{E3D938B8-F27B-4D96-A888-E82F1ADBCFC2}"/>
              </a:ext>
            </a:extLst>
          </p:cNvPr>
          <p:cNvSpPr/>
          <p:nvPr/>
        </p:nvSpPr>
        <p:spPr>
          <a:xfrm>
            <a:off x="5523433" y="6381328"/>
            <a:ext cx="1296144" cy="144016"/>
          </a:xfrm>
          <a:prstGeom prst="leftArrow">
            <a:avLst/>
          </a:prstGeom>
          <a:solidFill>
            <a:srgbClr val="B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0495961"/>
      </p:ext>
    </p:extLst>
  </p:cSld>
  <p:clrMapOvr>
    <a:masterClrMapping/>
  </p:clrMapOvr>
  <p:transition>
    <p:pull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Screenshot enthält.&#10;&#10;Automatisch generierte Beschreibung">
            <a:extLst>
              <a:ext uri="{FF2B5EF4-FFF2-40B4-BE49-F238E27FC236}">
                <a16:creationId xmlns:a16="http://schemas.microsoft.com/office/drawing/2014/main" xmlns="" id="{D1F27B77-2C66-4562-939F-205A092EA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22" y="1628800"/>
            <a:ext cx="6877356" cy="4654836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Material anlegen</a:t>
            </a:r>
          </a:p>
        </p:txBody>
      </p:sp>
      <p:sp>
        <p:nvSpPr>
          <p:cNvPr id="7" name="Pfeil: nach links 6">
            <a:extLst>
              <a:ext uri="{FF2B5EF4-FFF2-40B4-BE49-F238E27FC236}">
                <a16:creationId xmlns:a16="http://schemas.microsoft.com/office/drawing/2014/main" xmlns="" id="{EEE410BD-1D09-4734-A342-D51D6E11C818}"/>
              </a:ext>
            </a:extLst>
          </p:cNvPr>
          <p:cNvSpPr/>
          <p:nvPr/>
        </p:nvSpPr>
        <p:spPr>
          <a:xfrm flipH="1">
            <a:off x="2339752" y="4509120"/>
            <a:ext cx="1296144" cy="144016"/>
          </a:xfrm>
          <a:prstGeom prst="leftArrow">
            <a:avLst/>
          </a:prstGeom>
          <a:solidFill>
            <a:srgbClr val="B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: nach links 7">
            <a:extLst>
              <a:ext uri="{FF2B5EF4-FFF2-40B4-BE49-F238E27FC236}">
                <a16:creationId xmlns:a16="http://schemas.microsoft.com/office/drawing/2014/main" xmlns="" id="{E3D938B8-F27B-4D96-A888-E82F1ADBCFC2}"/>
              </a:ext>
            </a:extLst>
          </p:cNvPr>
          <p:cNvSpPr/>
          <p:nvPr/>
        </p:nvSpPr>
        <p:spPr>
          <a:xfrm>
            <a:off x="5292080" y="2060848"/>
            <a:ext cx="1296144" cy="144016"/>
          </a:xfrm>
          <a:prstGeom prst="leftArrow">
            <a:avLst/>
          </a:prstGeom>
          <a:solidFill>
            <a:srgbClr val="B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: nach links 8">
            <a:extLst>
              <a:ext uri="{FF2B5EF4-FFF2-40B4-BE49-F238E27FC236}">
                <a16:creationId xmlns:a16="http://schemas.microsoft.com/office/drawing/2014/main" xmlns="" id="{89F3F40E-2218-4FBA-9232-CFD03F5D8825}"/>
              </a:ext>
            </a:extLst>
          </p:cNvPr>
          <p:cNvSpPr/>
          <p:nvPr/>
        </p:nvSpPr>
        <p:spPr>
          <a:xfrm>
            <a:off x="5292080" y="5949280"/>
            <a:ext cx="1296144" cy="144016"/>
          </a:xfrm>
          <a:prstGeom prst="leftArrow">
            <a:avLst/>
          </a:prstGeom>
          <a:solidFill>
            <a:srgbClr val="B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4402216"/>
      </p:ext>
    </p:extLst>
  </p:cSld>
  <p:clrMapOvr>
    <a:masterClrMapping/>
  </p:clrMapOvr>
  <p:transition>
    <p:pull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7"/>
            <a:ext cx="8229600" cy="864096"/>
          </a:xfrm>
        </p:spPr>
        <p:txBody>
          <a:bodyPr/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Bearbeiten ausschalten</a:t>
            </a:r>
          </a:p>
        </p:txBody>
      </p:sp>
      <p:sp>
        <p:nvSpPr>
          <p:cNvPr id="7" name="Inhaltsplatzhalter 1">
            <a:extLst>
              <a:ext uri="{FF2B5EF4-FFF2-40B4-BE49-F238E27FC236}">
                <a16:creationId xmlns:a16="http://schemas.microsoft.com/office/drawing/2014/main" xmlns="" id="{B800F23A-F6AF-495F-A5E8-F71F10B6A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6800"/>
            <a:ext cx="8229600" cy="208625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de-DE" b="1" dirty="0"/>
              <a:t>Nachdem das Einstellen des Materials beendet ist, rechts oben „Bearbeiten ausschalten“ anklicken</a:t>
            </a:r>
            <a:endParaRPr lang="de-DE" dirty="0"/>
          </a:p>
          <a:p>
            <a:pPr lvl="0"/>
            <a:endParaRPr lang="de-DE" dirty="0"/>
          </a:p>
        </p:txBody>
      </p:sp>
      <p:pic>
        <p:nvPicPr>
          <p:cNvPr id="4" name="Grafik 3" descr="Ein Bild, das Screenshot enthält.&#10;&#10;Automatisch generierte Beschreibung">
            <a:extLst>
              <a:ext uri="{FF2B5EF4-FFF2-40B4-BE49-F238E27FC236}">
                <a16:creationId xmlns:a16="http://schemas.microsoft.com/office/drawing/2014/main" xmlns="" id="{C6FF1AC3-CC2C-4B9F-A5EC-FFF4856960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0" y="3240000"/>
            <a:ext cx="2118544" cy="336071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DD64FB63-AC9B-42A9-9A22-93FD9F4722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0" y="3240000"/>
            <a:ext cx="1828958" cy="502964"/>
          </a:xfrm>
          <a:prstGeom prst="rect">
            <a:avLst/>
          </a:prstGeom>
        </p:spPr>
      </p:pic>
      <p:sp>
        <p:nvSpPr>
          <p:cNvPr id="13" name="Pfeil: nach links 12">
            <a:extLst>
              <a:ext uri="{FF2B5EF4-FFF2-40B4-BE49-F238E27FC236}">
                <a16:creationId xmlns:a16="http://schemas.microsoft.com/office/drawing/2014/main" xmlns="" id="{6468179A-B78E-4F0B-94CC-3C7BAE8DCB8D}"/>
              </a:ext>
            </a:extLst>
          </p:cNvPr>
          <p:cNvSpPr/>
          <p:nvPr/>
        </p:nvSpPr>
        <p:spPr>
          <a:xfrm>
            <a:off x="6732240" y="3861048"/>
            <a:ext cx="1296144" cy="144016"/>
          </a:xfrm>
          <a:prstGeom prst="leftArrow">
            <a:avLst/>
          </a:prstGeom>
          <a:solidFill>
            <a:srgbClr val="B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9987307"/>
      </p:ext>
    </p:extLst>
  </p:cSld>
  <p:clrMapOvr>
    <a:masterClrMapping/>
  </p:clrMapOvr>
  <p:transition>
    <p:pull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tvorlage_KM-Rot ZSL-Logo">
  <a:themeElements>
    <a:clrScheme name="Benutzerdefiniert 6">
      <a:dk1>
        <a:srgbClr val="000000"/>
      </a:dk1>
      <a:lt1>
        <a:srgbClr val="FFFFC1"/>
      </a:lt1>
      <a:dk2>
        <a:srgbClr val="5F5F5F"/>
      </a:dk2>
      <a:lt2>
        <a:srgbClr val="BF0000"/>
      </a:lt2>
      <a:accent1>
        <a:srgbClr val="FF6D6D"/>
      </a:accent1>
      <a:accent2>
        <a:srgbClr val="BF0000"/>
      </a:accent2>
      <a:accent3>
        <a:srgbClr val="BF0000"/>
      </a:accent3>
      <a:accent4>
        <a:srgbClr val="920000"/>
      </a:accent4>
      <a:accent5>
        <a:srgbClr val="C9C9C9"/>
      </a:accent5>
      <a:accent6>
        <a:srgbClr val="920000"/>
      </a:accent6>
      <a:hlink>
        <a:srgbClr val="FF0000"/>
      </a:hlink>
      <a:folHlink>
        <a:srgbClr val="7030A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he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Formatvorlage_rot Logo Bildung</Template>
  <TotalTime>0</TotalTime>
  <Words>176</Words>
  <Application>Microsoft Office PowerPoint</Application>
  <PresentationFormat>Bildschirmpräsentation (4:3)</PresentationFormat>
  <Paragraphs>41</Paragraphs>
  <Slides>9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Garamond</vt:lpstr>
      <vt:lpstr>Georgia</vt:lpstr>
      <vt:lpstr>Formatvorlage_KM-Rot ZSL-Logo</vt:lpstr>
      <vt:lpstr>Kurzanleitung Material in den Kurs einstellen</vt:lpstr>
      <vt:lpstr>Kursraum auswählen</vt:lpstr>
      <vt:lpstr>Kursraum auswählen</vt:lpstr>
      <vt:lpstr>Bearbeiten einschalten</vt:lpstr>
      <vt:lpstr>Datei per drag &amp; drop einstellen</vt:lpstr>
      <vt:lpstr>Material anlegen</vt:lpstr>
      <vt:lpstr>Material anlegen</vt:lpstr>
      <vt:lpstr>Material anlegen</vt:lpstr>
      <vt:lpstr>Bearbeiten ausschalten</vt:lpstr>
    </vt:vector>
  </TitlesOfParts>
  <Company>IZLBW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 ZSL</dc:title>
  <dc:creator>Schock, Kai (KM);du Prel, Florence (LS)</dc:creator>
  <cp:lastModifiedBy>eva müller</cp:lastModifiedBy>
  <cp:revision>255</cp:revision>
  <cp:lastPrinted>2019-08-02T11:31:57Z</cp:lastPrinted>
  <dcterms:created xsi:type="dcterms:W3CDTF">2014-03-18T09:41:04Z</dcterms:created>
  <dcterms:modified xsi:type="dcterms:W3CDTF">2020-03-15T09:20:55Z</dcterms:modified>
</cp:coreProperties>
</file>